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Body Grotesque Bold" charset="1" panose="02000503040000020004"/>
      <p:regular r:id="rId14"/>
    </p:embeddedFont>
    <p:embeddedFont>
      <p:font typeface="Body Grotesque" charset="1" panose="02000503040000020004"/>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https://www.canva.com/design/DAGSJHppkBo/KQUTFuJdm9G2TDeQRgimwQ/view?utm_content=DAGSJHppkBo&amp;utm_campaign=designshare&amp;utm_medium=link&amp;utm_source=editor" TargetMode="External" Type="http://schemas.openxmlformats.org/officeDocument/2006/relationships/hyperlink"/></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6501072"/>
            <a:ext cx="16726220" cy="3141179"/>
            <a:chOff x="0" y="0"/>
            <a:chExt cx="4405260" cy="827306"/>
          </a:xfrm>
        </p:grpSpPr>
        <p:sp>
          <p:nvSpPr>
            <p:cNvPr name="Freeform 4" id="4"/>
            <p:cNvSpPr/>
            <p:nvPr/>
          </p:nvSpPr>
          <p:spPr>
            <a:xfrm flipH="false" flipV="false" rot="0">
              <a:off x="0" y="0"/>
              <a:ext cx="4405260" cy="827306"/>
            </a:xfrm>
            <a:custGeom>
              <a:avLst/>
              <a:gdLst/>
              <a:ahLst/>
              <a:cxnLst/>
              <a:rect r="r" b="b" t="t" l="l"/>
              <a:pathLst>
                <a:path h="827306" w="4405260">
                  <a:moveTo>
                    <a:pt x="46286" y="0"/>
                  </a:moveTo>
                  <a:lnTo>
                    <a:pt x="4358974" y="0"/>
                  </a:lnTo>
                  <a:cubicBezTo>
                    <a:pt x="4384537" y="0"/>
                    <a:pt x="4405260" y="20723"/>
                    <a:pt x="4405260" y="46286"/>
                  </a:cubicBezTo>
                  <a:lnTo>
                    <a:pt x="4405260" y="781020"/>
                  </a:lnTo>
                  <a:cubicBezTo>
                    <a:pt x="4405260" y="806583"/>
                    <a:pt x="4384537" y="827306"/>
                    <a:pt x="4358974" y="827306"/>
                  </a:cubicBezTo>
                  <a:lnTo>
                    <a:pt x="46286" y="827306"/>
                  </a:lnTo>
                  <a:cubicBezTo>
                    <a:pt x="34010" y="827306"/>
                    <a:pt x="22237" y="822430"/>
                    <a:pt x="13557" y="813749"/>
                  </a:cubicBezTo>
                  <a:cubicBezTo>
                    <a:pt x="4877" y="805069"/>
                    <a:pt x="0" y="793296"/>
                    <a:pt x="0" y="781020"/>
                  </a:cubicBezTo>
                  <a:lnTo>
                    <a:pt x="0" y="46286"/>
                  </a:lnTo>
                  <a:cubicBezTo>
                    <a:pt x="0" y="20723"/>
                    <a:pt x="20723" y="0"/>
                    <a:pt x="46286" y="0"/>
                  </a:cubicBezTo>
                  <a:close/>
                </a:path>
              </a:pathLst>
            </a:custGeom>
            <a:solidFill>
              <a:srgbClr val="FFFFFF">
                <a:alpha val="18824"/>
              </a:srgbClr>
            </a:solidFill>
          </p:spPr>
        </p:sp>
        <p:sp>
          <p:nvSpPr>
            <p:cNvPr name="TextBox 5" id="5"/>
            <p:cNvSpPr txBox="true"/>
            <p:nvPr/>
          </p:nvSpPr>
          <p:spPr>
            <a:xfrm>
              <a:off x="0" y="-38100"/>
              <a:ext cx="4405260" cy="865406"/>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403413" y="2646790"/>
            <a:ext cx="15481174" cy="2829691"/>
          </a:xfrm>
          <a:prstGeom prst="rect">
            <a:avLst/>
          </a:prstGeom>
        </p:spPr>
        <p:txBody>
          <a:bodyPr anchor="t" rtlCol="false" tIns="0" lIns="0" bIns="0" rIns="0">
            <a:spAutoFit/>
          </a:bodyPr>
          <a:lstStyle/>
          <a:p>
            <a:pPr algn="ctr">
              <a:lnSpc>
                <a:spcPts val="10905"/>
              </a:lnSpc>
            </a:pPr>
            <a:r>
              <a:rPr lang="en-US" b="true" sz="10905">
                <a:solidFill>
                  <a:srgbClr val="1C5072"/>
                </a:solidFill>
                <a:latin typeface="Body Grotesque Bold"/>
                <a:ea typeface="Body Grotesque Bold"/>
                <a:cs typeface="Body Grotesque Bold"/>
                <a:sym typeface="Body Grotesque Bold"/>
              </a:rPr>
              <a:t>Home Automation Using DTMF Decoder</a:t>
            </a:r>
          </a:p>
        </p:txBody>
      </p:sp>
      <p:sp>
        <p:nvSpPr>
          <p:cNvPr name="TextBox 7" id="7"/>
          <p:cNvSpPr txBox="true"/>
          <p:nvPr/>
        </p:nvSpPr>
        <p:spPr>
          <a:xfrm rot="0">
            <a:off x="1322157" y="6750272"/>
            <a:ext cx="3167364" cy="669926"/>
          </a:xfrm>
          <a:prstGeom prst="rect">
            <a:avLst/>
          </a:prstGeom>
        </p:spPr>
        <p:txBody>
          <a:bodyPr anchor="t" rtlCol="false" tIns="0" lIns="0" bIns="0" rIns="0">
            <a:spAutoFit/>
          </a:bodyPr>
          <a:lstStyle/>
          <a:p>
            <a:pPr algn="r">
              <a:lnSpc>
                <a:spcPts val="5599"/>
              </a:lnSpc>
            </a:pPr>
            <a:r>
              <a:rPr lang="en-US" b="true" sz="3999">
                <a:solidFill>
                  <a:srgbClr val="1C5072"/>
                </a:solidFill>
                <a:latin typeface="Body Grotesque Bold"/>
                <a:ea typeface="Body Grotesque Bold"/>
                <a:cs typeface="Body Grotesque Bold"/>
                <a:sym typeface="Body Grotesque Bold"/>
              </a:rPr>
              <a:t>Mathesh </a:t>
            </a:r>
          </a:p>
        </p:txBody>
      </p:sp>
      <p:grpSp>
        <p:nvGrpSpPr>
          <p:cNvPr name="Group 8" id="8"/>
          <p:cNvGrpSpPr/>
          <p:nvPr/>
        </p:nvGrpSpPr>
        <p:grpSpPr>
          <a:xfrm rot="0">
            <a:off x="780890" y="405517"/>
            <a:ext cx="16726220" cy="1007133"/>
            <a:chOff x="0" y="0"/>
            <a:chExt cx="4405260" cy="265253"/>
          </a:xfrm>
        </p:grpSpPr>
        <p:sp>
          <p:nvSpPr>
            <p:cNvPr name="Freeform 9" id="9"/>
            <p:cNvSpPr/>
            <p:nvPr/>
          </p:nvSpPr>
          <p:spPr>
            <a:xfrm flipH="false" flipV="false" rot="0">
              <a:off x="0" y="0"/>
              <a:ext cx="4405260" cy="265253"/>
            </a:xfrm>
            <a:custGeom>
              <a:avLst/>
              <a:gdLst/>
              <a:ahLst/>
              <a:cxnLst/>
              <a:rect r="r" b="b" t="t" l="l"/>
              <a:pathLst>
                <a:path h="265253" w="4405260">
                  <a:moveTo>
                    <a:pt x="46286" y="0"/>
                  </a:moveTo>
                  <a:lnTo>
                    <a:pt x="4358974" y="0"/>
                  </a:lnTo>
                  <a:cubicBezTo>
                    <a:pt x="4384537" y="0"/>
                    <a:pt x="4405260" y="20723"/>
                    <a:pt x="4405260" y="46286"/>
                  </a:cubicBezTo>
                  <a:lnTo>
                    <a:pt x="4405260" y="218967"/>
                  </a:lnTo>
                  <a:cubicBezTo>
                    <a:pt x="4405260" y="244530"/>
                    <a:pt x="4384537" y="265253"/>
                    <a:pt x="4358974" y="265253"/>
                  </a:cubicBezTo>
                  <a:lnTo>
                    <a:pt x="46286" y="265253"/>
                  </a:lnTo>
                  <a:cubicBezTo>
                    <a:pt x="20723" y="265253"/>
                    <a:pt x="0" y="244530"/>
                    <a:pt x="0" y="218967"/>
                  </a:cubicBezTo>
                  <a:lnTo>
                    <a:pt x="0" y="46286"/>
                  </a:lnTo>
                  <a:cubicBezTo>
                    <a:pt x="0" y="20723"/>
                    <a:pt x="20723" y="0"/>
                    <a:pt x="46286" y="0"/>
                  </a:cubicBezTo>
                  <a:close/>
                </a:path>
              </a:pathLst>
            </a:custGeom>
            <a:solidFill>
              <a:srgbClr val="000000">
                <a:alpha val="0"/>
              </a:srgbClr>
            </a:solidFill>
            <a:ln w="76200" cap="rnd">
              <a:solidFill>
                <a:srgbClr val="246189"/>
              </a:solidFill>
              <a:prstDash val="solid"/>
              <a:round/>
            </a:ln>
          </p:spPr>
        </p:sp>
        <p:sp>
          <p:nvSpPr>
            <p:cNvPr name="TextBox 10" id="10"/>
            <p:cNvSpPr txBox="true"/>
            <p:nvPr/>
          </p:nvSpPr>
          <p:spPr>
            <a:xfrm>
              <a:off x="0" y="-38100"/>
              <a:ext cx="4405260" cy="303353"/>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4489522" y="540783"/>
            <a:ext cx="9308956" cy="669926"/>
          </a:xfrm>
          <a:prstGeom prst="rect">
            <a:avLst/>
          </a:prstGeom>
        </p:spPr>
        <p:txBody>
          <a:bodyPr anchor="t" rtlCol="false" tIns="0" lIns="0" bIns="0" rIns="0">
            <a:spAutoFit/>
          </a:bodyPr>
          <a:lstStyle/>
          <a:p>
            <a:pPr algn="ctr">
              <a:lnSpc>
                <a:spcPts val="5599"/>
              </a:lnSpc>
            </a:pPr>
            <a:r>
              <a:rPr lang="en-US" b="true" sz="3999" spc="159">
                <a:solidFill>
                  <a:srgbClr val="1C5072"/>
                </a:solidFill>
                <a:latin typeface="Body Grotesque Bold"/>
                <a:ea typeface="Body Grotesque Bold"/>
                <a:cs typeface="Body Grotesque Bold"/>
                <a:sym typeface="Body Grotesque Bold"/>
              </a:rPr>
              <a:t>BECE202L - SIGNALS AND SYSTEMS</a:t>
            </a:r>
          </a:p>
        </p:txBody>
      </p:sp>
      <p:sp>
        <p:nvSpPr>
          <p:cNvPr name="TextBox 12" id="12"/>
          <p:cNvSpPr txBox="true"/>
          <p:nvPr/>
        </p:nvSpPr>
        <p:spPr>
          <a:xfrm rot="0">
            <a:off x="1322157" y="7703360"/>
            <a:ext cx="3167364" cy="669926"/>
          </a:xfrm>
          <a:prstGeom prst="rect">
            <a:avLst/>
          </a:prstGeom>
        </p:spPr>
        <p:txBody>
          <a:bodyPr anchor="t" rtlCol="false" tIns="0" lIns="0" bIns="0" rIns="0">
            <a:spAutoFit/>
          </a:bodyPr>
          <a:lstStyle/>
          <a:p>
            <a:pPr algn="r">
              <a:lnSpc>
                <a:spcPts val="5599"/>
              </a:lnSpc>
            </a:pPr>
            <a:r>
              <a:rPr lang="en-US" b="true" sz="3999">
                <a:solidFill>
                  <a:srgbClr val="1C5072"/>
                </a:solidFill>
                <a:latin typeface="Body Grotesque Bold"/>
                <a:ea typeface="Body Grotesque Bold"/>
                <a:cs typeface="Body Grotesque Bold"/>
                <a:sym typeface="Body Grotesque Bold"/>
              </a:rPr>
              <a:t>Lokesh R</a:t>
            </a:r>
          </a:p>
        </p:txBody>
      </p:sp>
      <p:sp>
        <p:nvSpPr>
          <p:cNvPr name="TextBox 13" id="13"/>
          <p:cNvSpPr txBox="true"/>
          <p:nvPr/>
        </p:nvSpPr>
        <p:spPr>
          <a:xfrm rot="0">
            <a:off x="1322157" y="8588374"/>
            <a:ext cx="3167364" cy="669926"/>
          </a:xfrm>
          <a:prstGeom prst="rect">
            <a:avLst/>
          </a:prstGeom>
        </p:spPr>
        <p:txBody>
          <a:bodyPr anchor="t" rtlCol="false" tIns="0" lIns="0" bIns="0" rIns="0">
            <a:spAutoFit/>
          </a:bodyPr>
          <a:lstStyle/>
          <a:p>
            <a:pPr algn="r">
              <a:lnSpc>
                <a:spcPts val="5599"/>
              </a:lnSpc>
            </a:pPr>
            <a:r>
              <a:rPr lang="en-US" b="true" sz="3999">
                <a:solidFill>
                  <a:srgbClr val="1C5072"/>
                </a:solidFill>
                <a:latin typeface="Body Grotesque Bold"/>
                <a:ea typeface="Body Grotesque Bold"/>
                <a:cs typeface="Body Grotesque Bold"/>
                <a:sym typeface="Body Grotesque Bold"/>
              </a:rPr>
              <a:t>Gautham R</a:t>
            </a:r>
          </a:p>
        </p:txBody>
      </p:sp>
      <p:sp>
        <p:nvSpPr>
          <p:cNvPr name="TextBox 14" id="14"/>
          <p:cNvSpPr txBox="true"/>
          <p:nvPr/>
        </p:nvSpPr>
        <p:spPr>
          <a:xfrm rot="0">
            <a:off x="5070134" y="8588374"/>
            <a:ext cx="3167364" cy="669926"/>
          </a:xfrm>
          <a:prstGeom prst="rect">
            <a:avLst/>
          </a:prstGeom>
        </p:spPr>
        <p:txBody>
          <a:bodyPr anchor="t" rtlCol="false" tIns="0" lIns="0" bIns="0" rIns="0">
            <a:spAutoFit/>
          </a:bodyPr>
          <a:lstStyle/>
          <a:p>
            <a:pPr algn="r">
              <a:lnSpc>
                <a:spcPts val="5599"/>
              </a:lnSpc>
            </a:pPr>
            <a:r>
              <a:rPr lang="en-US" b="true" sz="3999">
                <a:solidFill>
                  <a:srgbClr val="1C5072"/>
                </a:solidFill>
                <a:latin typeface="Body Grotesque Bold"/>
                <a:ea typeface="Body Grotesque Bold"/>
                <a:cs typeface="Body Grotesque Bold"/>
                <a:sym typeface="Body Grotesque Bold"/>
              </a:rPr>
              <a:t>23BEC1069</a:t>
            </a:r>
          </a:p>
        </p:txBody>
      </p:sp>
      <p:sp>
        <p:nvSpPr>
          <p:cNvPr name="TextBox 15" id="15"/>
          <p:cNvSpPr txBox="true"/>
          <p:nvPr/>
        </p:nvSpPr>
        <p:spPr>
          <a:xfrm rot="0">
            <a:off x="5070134" y="7683722"/>
            <a:ext cx="3167364" cy="669926"/>
          </a:xfrm>
          <a:prstGeom prst="rect">
            <a:avLst/>
          </a:prstGeom>
        </p:spPr>
        <p:txBody>
          <a:bodyPr anchor="t" rtlCol="false" tIns="0" lIns="0" bIns="0" rIns="0">
            <a:spAutoFit/>
          </a:bodyPr>
          <a:lstStyle/>
          <a:p>
            <a:pPr algn="r">
              <a:lnSpc>
                <a:spcPts val="5599"/>
              </a:lnSpc>
            </a:pPr>
            <a:r>
              <a:rPr lang="en-US" b="true" sz="3999">
                <a:solidFill>
                  <a:srgbClr val="1C5072"/>
                </a:solidFill>
                <a:latin typeface="Body Grotesque Bold"/>
                <a:ea typeface="Body Grotesque Bold"/>
                <a:cs typeface="Body Grotesque Bold"/>
                <a:sym typeface="Body Grotesque Bold"/>
              </a:rPr>
              <a:t>23BEC1009</a:t>
            </a:r>
          </a:p>
        </p:txBody>
      </p:sp>
      <p:sp>
        <p:nvSpPr>
          <p:cNvPr name="TextBox 16" id="16"/>
          <p:cNvSpPr txBox="true"/>
          <p:nvPr/>
        </p:nvSpPr>
        <p:spPr>
          <a:xfrm rot="0">
            <a:off x="5070134" y="6750272"/>
            <a:ext cx="3167364" cy="669926"/>
          </a:xfrm>
          <a:prstGeom prst="rect">
            <a:avLst/>
          </a:prstGeom>
        </p:spPr>
        <p:txBody>
          <a:bodyPr anchor="t" rtlCol="false" tIns="0" lIns="0" bIns="0" rIns="0">
            <a:spAutoFit/>
          </a:bodyPr>
          <a:lstStyle/>
          <a:p>
            <a:pPr algn="r">
              <a:lnSpc>
                <a:spcPts val="5599"/>
              </a:lnSpc>
            </a:pPr>
            <a:r>
              <a:rPr lang="en-US" b="true" sz="3999">
                <a:solidFill>
                  <a:srgbClr val="1C5072"/>
                </a:solidFill>
                <a:latin typeface="Body Grotesque Bold"/>
                <a:ea typeface="Body Grotesque Bold"/>
                <a:cs typeface="Body Grotesque Bold"/>
                <a:sym typeface="Body Grotesque Bold"/>
              </a:rPr>
              <a:t>23BEC1152</a:t>
            </a:r>
          </a:p>
        </p:txBody>
      </p:sp>
      <p:sp>
        <p:nvSpPr>
          <p:cNvPr name="TextBox 17" id="17"/>
          <p:cNvSpPr txBox="true"/>
          <p:nvPr/>
        </p:nvSpPr>
        <p:spPr>
          <a:xfrm rot="0">
            <a:off x="10804627" y="6750272"/>
            <a:ext cx="3167364" cy="669926"/>
          </a:xfrm>
          <a:prstGeom prst="rect">
            <a:avLst/>
          </a:prstGeom>
        </p:spPr>
        <p:txBody>
          <a:bodyPr anchor="t" rtlCol="false" tIns="0" lIns="0" bIns="0" rIns="0">
            <a:spAutoFit/>
          </a:bodyPr>
          <a:lstStyle/>
          <a:p>
            <a:pPr algn="r">
              <a:lnSpc>
                <a:spcPts val="5599"/>
              </a:lnSpc>
            </a:pPr>
            <a:r>
              <a:rPr lang="en-US" b="true" sz="3999">
                <a:solidFill>
                  <a:srgbClr val="1C5072"/>
                </a:solidFill>
                <a:latin typeface="Body Grotesque Bold"/>
                <a:ea typeface="Body Grotesque Bold"/>
                <a:cs typeface="Body Grotesque Bold"/>
                <a:sym typeface="Body Grotesque Bold"/>
              </a:rPr>
              <a:t>Faculty</a:t>
            </a:r>
          </a:p>
        </p:txBody>
      </p:sp>
      <p:sp>
        <p:nvSpPr>
          <p:cNvPr name="TextBox 18" id="18"/>
          <p:cNvSpPr txBox="true"/>
          <p:nvPr/>
        </p:nvSpPr>
        <p:spPr>
          <a:xfrm rot="0">
            <a:off x="12106908" y="7324948"/>
            <a:ext cx="4701095" cy="828608"/>
          </a:xfrm>
          <a:prstGeom prst="rect">
            <a:avLst/>
          </a:prstGeom>
        </p:spPr>
        <p:txBody>
          <a:bodyPr anchor="t" rtlCol="false" tIns="0" lIns="0" bIns="0" rIns="0">
            <a:spAutoFit/>
          </a:bodyPr>
          <a:lstStyle/>
          <a:p>
            <a:pPr algn="r">
              <a:lnSpc>
                <a:spcPts val="6807"/>
              </a:lnSpc>
            </a:pPr>
            <a:r>
              <a:rPr lang="en-US" b="true" sz="4862">
                <a:solidFill>
                  <a:srgbClr val="1C5072"/>
                </a:solidFill>
                <a:latin typeface="Body Grotesque Bold"/>
                <a:ea typeface="Body Grotesque Bold"/>
                <a:cs typeface="Body Grotesque Bold"/>
                <a:sym typeface="Body Grotesque Bold"/>
              </a:rPr>
              <a:t>Dr Sivakumar S</a:t>
            </a:r>
          </a:p>
        </p:txBody>
      </p:sp>
      <p:sp>
        <p:nvSpPr>
          <p:cNvPr name="TextBox 19" id="19"/>
          <p:cNvSpPr txBox="true"/>
          <p:nvPr/>
        </p:nvSpPr>
        <p:spPr>
          <a:xfrm rot="0">
            <a:off x="12106908" y="8588374"/>
            <a:ext cx="3167364" cy="669926"/>
          </a:xfrm>
          <a:prstGeom prst="rect">
            <a:avLst/>
          </a:prstGeom>
        </p:spPr>
        <p:txBody>
          <a:bodyPr anchor="t" rtlCol="false" tIns="0" lIns="0" bIns="0" rIns="0">
            <a:spAutoFit/>
          </a:bodyPr>
          <a:lstStyle/>
          <a:p>
            <a:pPr algn="r">
              <a:lnSpc>
                <a:spcPts val="5599"/>
              </a:lnSpc>
            </a:pPr>
            <a:r>
              <a:rPr lang="en-US" b="true" sz="3999">
                <a:solidFill>
                  <a:srgbClr val="1C5072"/>
                </a:solidFill>
                <a:latin typeface="Body Grotesque Bold"/>
                <a:ea typeface="Body Grotesque Bold"/>
                <a:cs typeface="Body Grotesque Bold"/>
                <a:sym typeface="Body Grotesque Bold"/>
              </a:rPr>
              <a:t>Slot: G1+ TG1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1282703"/>
            <a:ext cx="16726220" cy="1868952"/>
            <a:chOff x="0" y="0"/>
            <a:chExt cx="4405260" cy="492234"/>
          </a:xfrm>
        </p:grpSpPr>
        <p:sp>
          <p:nvSpPr>
            <p:cNvPr name="Freeform 4" id="4"/>
            <p:cNvSpPr/>
            <p:nvPr/>
          </p:nvSpPr>
          <p:spPr>
            <a:xfrm flipH="false" flipV="false" rot="0">
              <a:off x="0" y="0"/>
              <a:ext cx="4405260" cy="492234"/>
            </a:xfrm>
            <a:custGeom>
              <a:avLst/>
              <a:gdLst/>
              <a:ahLst/>
              <a:cxnLst/>
              <a:rect r="r" b="b" t="t" l="l"/>
              <a:pathLst>
                <a:path h="492234" w="4405260">
                  <a:moveTo>
                    <a:pt x="46286" y="0"/>
                  </a:moveTo>
                  <a:lnTo>
                    <a:pt x="4358974" y="0"/>
                  </a:lnTo>
                  <a:cubicBezTo>
                    <a:pt x="4384537" y="0"/>
                    <a:pt x="4405260" y="20723"/>
                    <a:pt x="4405260" y="46286"/>
                  </a:cubicBezTo>
                  <a:lnTo>
                    <a:pt x="4405260" y="445948"/>
                  </a:lnTo>
                  <a:cubicBezTo>
                    <a:pt x="4405260" y="458224"/>
                    <a:pt x="4400383" y="469997"/>
                    <a:pt x="4391703" y="478678"/>
                  </a:cubicBezTo>
                  <a:cubicBezTo>
                    <a:pt x="4383022" y="487358"/>
                    <a:pt x="4371249" y="492234"/>
                    <a:pt x="4358974" y="492234"/>
                  </a:cubicBezTo>
                  <a:lnTo>
                    <a:pt x="46286" y="492234"/>
                  </a:lnTo>
                  <a:cubicBezTo>
                    <a:pt x="20723" y="492234"/>
                    <a:pt x="0" y="471511"/>
                    <a:pt x="0" y="445948"/>
                  </a:cubicBezTo>
                  <a:lnTo>
                    <a:pt x="0" y="46286"/>
                  </a:lnTo>
                  <a:cubicBezTo>
                    <a:pt x="0" y="20723"/>
                    <a:pt x="20723" y="0"/>
                    <a:pt x="46286" y="0"/>
                  </a:cubicBezTo>
                  <a:close/>
                </a:path>
              </a:pathLst>
            </a:custGeom>
            <a:solidFill>
              <a:srgbClr val="000000">
                <a:alpha val="0"/>
              </a:srgbClr>
            </a:solidFill>
            <a:ln w="104775" cap="rnd">
              <a:solidFill>
                <a:srgbClr val="246189"/>
              </a:solidFill>
              <a:prstDash val="solid"/>
              <a:round/>
            </a:ln>
          </p:spPr>
        </p:sp>
        <p:sp>
          <p:nvSpPr>
            <p:cNvPr name="TextBox 5" id="5"/>
            <p:cNvSpPr txBox="true"/>
            <p:nvPr/>
          </p:nvSpPr>
          <p:spPr>
            <a:xfrm>
              <a:off x="0" y="-38100"/>
              <a:ext cx="4405260" cy="530334"/>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4273210" y="1884123"/>
            <a:ext cx="9741579" cy="999489"/>
          </a:xfrm>
          <a:prstGeom prst="rect">
            <a:avLst/>
          </a:prstGeom>
        </p:spPr>
        <p:txBody>
          <a:bodyPr anchor="t" rtlCol="false" tIns="0" lIns="0" bIns="0" rIns="0">
            <a:spAutoFit/>
          </a:bodyPr>
          <a:lstStyle/>
          <a:p>
            <a:pPr algn="l">
              <a:lnSpc>
                <a:spcPts val="7039"/>
              </a:lnSpc>
            </a:pPr>
            <a:r>
              <a:rPr lang="en-US" sz="8799" b="true">
                <a:solidFill>
                  <a:srgbClr val="1C5072"/>
                </a:solidFill>
                <a:latin typeface="Body Grotesque Bold"/>
                <a:ea typeface="Body Grotesque Bold"/>
                <a:cs typeface="Body Grotesque Bold"/>
                <a:sym typeface="Body Grotesque Bold"/>
              </a:rPr>
              <a:t>Table of Contents</a:t>
            </a:r>
          </a:p>
        </p:txBody>
      </p:sp>
      <p:sp>
        <p:nvSpPr>
          <p:cNvPr name="TextBox 7" id="7"/>
          <p:cNvSpPr txBox="true"/>
          <p:nvPr/>
        </p:nvSpPr>
        <p:spPr>
          <a:xfrm rot="0">
            <a:off x="780890" y="4567260"/>
            <a:ext cx="15588600" cy="4048825"/>
          </a:xfrm>
          <a:prstGeom prst="rect">
            <a:avLst/>
          </a:prstGeom>
        </p:spPr>
        <p:txBody>
          <a:bodyPr anchor="t" rtlCol="false" tIns="0" lIns="0" bIns="0" rIns="0">
            <a:spAutoFit/>
          </a:bodyPr>
          <a:lstStyle/>
          <a:p>
            <a:pPr algn="l" marL="1242517" indent="-621259" lvl="1">
              <a:lnSpc>
                <a:spcPts val="8057"/>
              </a:lnSpc>
              <a:buFont typeface="Arial"/>
              <a:buChar char="•"/>
            </a:pPr>
            <a:r>
              <a:rPr lang="en-US" b="true" sz="5755">
                <a:solidFill>
                  <a:srgbClr val="1C5072"/>
                </a:solidFill>
                <a:latin typeface="Body Grotesque Bold"/>
                <a:ea typeface="Body Grotesque Bold"/>
                <a:cs typeface="Body Grotesque Bold"/>
                <a:sym typeface="Body Grotesque Bold"/>
              </a:rPr>
              <a:t>Introduction - Principle Behind DTMF</a:t>
            </a:r>
          </a:p>
          <a:p>
            <a:pPr algn="l" marL="1242517" indent="-621259" lvl="1">
              <a:lnSpc>
                <a:spcPts val="8057"/>
              </a:lnSpc>
              <a:buFont typeface="Arial"/>
              <a:buChar char="•"/>
            </a:pPr>
            <a:r>
              <a:rPr lang="en-US" b="true" sz="5755">
                <a:solidFill>
                  <a:srgbClr val="1C5072"/>
                </a:solidFill>
                <a:latin typeface="Body Grotesque Bold"/>
                <a:ea typeface="Body Grotesque Bold"/>
                <a:cs typeface="Body Grotesque Bold"/>
                <a:sym typeface="Body Grotesque Bold"/>
              </a:rPr>
              <a:t>Theory</a:t>
            </a:r>
          </a:p>
          <a:p>
            <a:pPr algn="l" marL="1242517" indent="-621259" lvl="1">
              <a:lnSpc>
                <a:spcPts val="8057"/>
              </a:lnSpc>
              <a:buFont typeface="Arial"/>
              <a:buChar char="•"/>
            </a:pPr>
            <a:r>
              <a:rPr lang="en-US" b="true" sz="5755">
                <a:solidFill>
                  <a:srgbClr val="1C5072"/>
                </a:solidFill>
                <a:latin typeface="Body Grotesque Bold"/>
                <a:ea typeface="Body Grotesque Bold"/>
                <a:cs typeface="Body Grotesque Bold"/>
                <a:sym typeface="Body Grotesque Bold"/>
              </a:rPr>
              <a:t>Components Required</a:t>
            </a:r>
          </a:p>
          <a:p>
            <a:pPr algn="l" marL="1242517" indent="-621259" lvl="1">
              <a:lnSpc>
                <a:spcPts val="8057"/>
              </a:lnSpc>
              <a:buFont typeface="Arial"/>
              <a:buChar char="•"/>
            </a:pPr>
            <a:r>
              <a:rPr lang="en-US" b="true" sz="5755">
                <a:solidFill>
                  <a:srgbClr val="1C5072"/>
                </a:solidFill>
                <a:latin typeface="Body Grotesque Bold"/>
                <a:ea typeface="Body Grotesque Bold"/>
                <a:cs typeface="Body Grotesque Bold"/>
                <a:sym typeface="Body Grotesque Bold"/>
              </a:rPr>
              <a:t>Block Diagram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644750"/>
            <a:ext cx="16478410" cy="2113713"/>
            <a:chOff x="0" y="0"/>
            <a:chExt cx="4339993" cy="556698"/>
          </a:xfrm>
        </p:grpSpPr>
        <p:sp>
          <p:nvSpPr>
            <p:cNvPr name="Freeform 4" id="4"/>
            <p:cNvSpPr/>
            <p:nvPr/>
          </p:nvSpPr>
          <p:spPr>
            <a:xfrm flipH="false" flipV="false" rot="0">
              <a:off x="0" y="0"/>
              <a:ext cx="4339993" cy="556698"/>
            </a:xfrm>
            <a:custGeom>
              <a:avLst/>
              <a:gdLst/>
              <a:ahLst/>
              <a:cxnLst/>
              <a:rect r="r" b="b" t="t" l="l"/>
              <a:pathLst>
                <a:path h="556698" w="4339993">
                  <a:moveTo>
                    <a:pt x="46982" y="0"/>
                  </a:moveTo>
                  <a:lnTo>
                    <a:pt x="4293011" y="0"/>
                  </a:lnTo>
                  <a:cubicBezTo>
                    <a:pt x="4318958" y="0"/>
                    <a:pt x="4339993" y="21035"/>
                    <a:pt x="4339993" y="46982"/>
                  </a:cubicBezTo>
                  <a:lnTo>
                    <a:pt x="4339993" y="509716"/>
                  </a:lnTo>
                  <a:cubicBezTo>
                    <a:pt x="4339993" y="522176"/>
                    <a:pt x="4335043" y="534127"/>
                    <a:pt x="4326232" y="542937"/>
                  </a:cubicBezTo>
                  <a:cubicBezTo>
                    <a:pt x="4317421" y="551748"/>
                    <a:pt x="4305471" y="556698"/>
                    <a:pt x="4293011" y="556698"/>
                  </a:cubicBezTo>
                  <a:lnTo>
                    <a:pt x="46982" y="556698"/>
                  </a:lnTo>
                  <a:cubicBezTo>
                    <a:pt x="21035" y="556698"/>
                    <a:pt x="0" y="535663"/>
                    <a:pt x="0" y="509716"/>
                  </a:cubicBezTo>
                  <a:lnTo>
                    <a:pt x="0" y="46982"/>
                  </a:lnTo>
                  <a:cubicBezTo>
                    <a:pt x="0" y="34522"/>
                    <a:pt x="4950" y="22572"/>
                    <a:pt x="13761" y="13761"/>
                  </a:cubicBezTo>
                  <a:cubicBezTo>
                    <a:pt x="22572" y="4950"/>
                    <a:pt x="34522" y="0"/>
                    <a:pt x="46982" y="0"/>
                  </a:cubicBezTo>
                  <a:close/>
                </a:path>
              </a:pathLst>
            </a:custGeom>
            <a:solidFill>
              <a:srgbClr val="000000">
                <a:alpha val="0"/>
              </a:srgbClr>
            </a:solidFill>
            <a:ln w="85725" cap="rnd">
              <a:solidFill>
                <a:srgbClr val="1C5072"/>
              </a:solidFill>
              <a:prstDash val="solid"/>
              <a:round/>
            </a:ln>
          </p:spPr>
        </p:sp>
        <p:sp>
          <p:nvSpPr>
            <p:cNvPr name="TextBox 5" id="5"/>
            <p:cNvSpPr txBox="true"/>
            <p:nvPr/>
          </p:nvSpPr>
          <p:spPr>
            <a:xfrm>
              <a:off x="0" y="-38100"/>
              <a:ext cx="4339993" cy="594798"/>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141320" y="3359896"/>
            <a:ext cx="16117980" cy="6233607"/>
          </a:xfrm>
          <a:prstGeom prst="rect">
            <a:avLst/>
          </a:prstGeom>
        </p:spPr>
        <p:txBody>
          <a:bodyPr anchor="t" rtlCol="false" tIns="0" lIns="0" bIns="0" rIns="0">
            <a:spAutoFit/>
          </a:bodyPr>
          <a:lstStyle/>
          <a:p>
            <a:pPr algn="ctr">
              <a:lnSpc>
                <a:spcPts val="5540"/>
              </a:lnSpc>
            </a:pPr>
            <a:r>
              <a:rPr lang="en-US" sz="3957" b="true">
                <a:solidFill>
                  <a:srgbClr val="1C5072"/>
                </a:solidFill>
                <a:latin typeface="Body Grotesque Bold"/>
                <a:ea typeface="Body Grotesque Bold"/>
                <a:cs typeface="Body Grotesque Bold"/>
                <a:sym typeface="Body Grotesque Bold"/>
              </a:rPr>
              <a:t>DTMF, or Dual-Tone Multi-Frequency, is a technology used in telecommunications to input information by pressing buttons on a keypad. When a key is pressed, two distinct tones are generated simultaneously: a row frequency and a column frequency. This combination of tones uniquely identifies the pressed key, allowing systems like automated customer service to interpret user input and provide appropriate responses.</a:t>
            </a:r>
          </a:p>
          <a:p>
            <a:pPr algn="ctr">
              <a:lnSpc>
                <a:spcPts val="5540"/>
              </a:lnSpc>
            </a:pPr>
          </a:p>
          <a:p>
            <a:pPr algn="ctr">
              <a:lnSpc>
                <a:spcPts val="5540"/>
              </a:lnSpc>
            </a:pPr>
          </a:p>
        </p:txBody>
      </p:sp>
      <p:sp>
        <p:nvSpPr>
          <p:cNvPr name="TextBox 7" id="7"/>
          <p:cNvSpPr txBox="true"/>
          <p:nvPr/>
        </p:nvSpPr>
        <p:spPr>
          <a:xfrm rot="0">
            <a:off x="1935427" y="1480514"/>
            <a:ext cx="15571683" cy="1142257"/>
          </a:xfrm>
          <a:prstGeom prst="rect">
            <a:avLst/>
          </a:prstGeom>
        </p:spPr>
        <p:txBody>
          <a:bodyPr anchor="t" rtlCol="false" tIns="0" lIns="0" bIns="0" rIns="0">
            <a:spAutoFit/>
          </a:bodyPr>
          <a:lstStyle/>
          <a:p>
            <a:pPr algn="l">
              <a:lnSpc>
                <a:spcPts val="8088"/>
              </a:lnSpc>
            </a:pPr>
            <a:r>
              <a:rPr lang="en-US" sz="10110" b="true">
                <a:solidFill>
                  <a:srgbClr val="1C5072"/>
                </a:solidFill>
                <a:latin typeface="Body Grotesque Bold"/>
                <a:ea typeface="Body Grotesque Bold"/>
                <a:cs typeface="Body Grotesque Bold"/>
                <a:sym typeface="Body Grotesque Bold"/>
              </a:rPr>
              <a:t>Principle Behind DTMF</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2188670" y="1809340"/>
            <a:ext cx="5289926" cy="5237027"/>
          </a:xfrm>
          <a:custGeom>
            <a:avLst/>
            <a:gdLst/>
            <a:ahLst/>
            <a:cxnLst/>
            <a:rect r="r" b="b" t="t" l="l"/>
            <a:pathLst>
              <a:path h="5237027" w="5289926">
                <a:moveTo>
                  <a:pt x="0" y="0"/>
                </a:moveTo>
                <a:lnTo>
                  <a:pt x="5289927" y="0"/>
                </a:lnTo>
                <a:lnTo>
                  <a:pt x="5289927" y="5237027"/>
                </a:lnTo>
                <a:lnTo>
                  <a:pt x="0" y="5237027"/>
                </a:lnTo>
                <a:lnTo>
                  <a:pt x="0" y="0"/>
                </a:lnTo>
                <a:close/>
              </a:path>
            </a:pathLst>
          </a:custGeom>
          <a:blipFill>
            <a:blip r:embed="rId3"/>
            <a:stretch>
              <a:fillRect l="0" t="0" r="0" b="0"/>
            </a:stretch>
          </a:blipFill>
        </p:spPr>
      </p:sp>
      <p:sp>
        <p:nvSpPr>
          <p:cNvPr name="TextBox 4" id="4"/>
          <p:cNvSpPr txBox="true"/>
          <p:nvPr/>
        </p:nvSpPr>
        <p:spPr>
          <a:xfrm rot="0">
            <a:off x="1028700" y="603992"/>
            <a:ext cx="10572751" cy="8663066"/>
          </a:xfrm>
          <a:prstGeom prst="rect">
            <a:avLst/>
          </a:prstGeom>
        </p:spPr>
        <p:txBody>
          <a:bodyPr anchor="t" rtlCol="false" tIns="0" lIns="0" bIns="0" rIns="0">
            <a:spAutoFit/>
          </a:bodyPr>
          <a:lstStyle/>
          <a:p>
            <a:pPr algn="l">
              <a:lnSpc>
                <a:spcPts val="5788"/>
              </a:lnSpc>
            </a:pPr>
            <a:r>
              <a:rPr lang="en-US" sz="4134" u="sng" b="true">
                <a:solidFill>
                  <a:srgbClr val="1C5072"/>
                </a:solidFill>
                <a:latin typeface="Body Grotesque Bold"/>
                <a:ea typeface="Body Grotesque Bold"/>
                <a:cs typeface="Body Grotesque Bold"/>
                <a:sym typeface="Body Grotesque Bold"/>
              </a:rPr>
              <a:t>Theory/Working</a:t>
            </a:r>
          </a:p>
          <a:p>
            <a:pPr algn="l">
              <a:lnSpc>
                <a:spcPts val="5788"/>
              </a:lnSpc>
            </a:pPr>
          </a:p>
          <a:p>
            <a:pPr algn="l">
              <a:lnSpc>
                <a:spcPts val="5228"/>
              </a:lnSpc>
            </a:pPr>
            <a:r>
              <a:rPr lang="en-US" sz="3734" b="true">
                <a:solidFill>
                  <a:srgbClr val="1C5072"/>
                </a:solidFill>
                <a:latin typeface="Body Grotesque Bold"/>
                <a:ea typeface="Body Grotesque Bold"/>
                <a:cs typeface="Body Grotesque Bold"/>
                <a:sym typeface="Body Grotesque Bold"/>
              </a:rPr>
              <a:t>DTMF employs a frequency-based </a:t>
            </a:r>
          </a:p>
          <a:p>
            <a:pPr algn="l">
              <a:lnSpc>
                <a:spcPts val="5228"/>
              </a:lnSpc>
            </a:pPr>
            <a:r>
              <a:rPr lang="en-US" sz="3734" b="true">
                <a:solidFill>
                  <a:srgbClr val="1C5072"/>
                </a:solidFill>
                <a:latin typeface="Body Grotesque Bold"/>
                <a:ea typeface="Body Grotesque Bold"/>
                <a:cs typeface="Body Grotesque Bold"/>
                <a:sym typeface="Body Grotesque Bold"/>
              </a:rPr>
              <a:t>system where row frequencies are typically lower than column frequencies. To ensure accurate identification, these frequencies are selected to be harmonically distinct, preventing interference and misinterpretation. To compensate for potential audio system limitations, column frequencies are designed to be slightly louder than row frequencies, enhancing their clarity and reliability.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644750"/>
            <a:ext cx="16726220" cy="2824589"/>
            <a:chOff x="0" y="0"/>
            <a:chExt cx="4405260" cy="743925"/>
          </a:xfrm>
        </p:grpSpPr>
        <p:sp>
          <p:nvSpPr>
            <p:cNvPr name="Freeform 4" id="4"/>
            <p:cNvSpPr/>
            <p:nvPr/>
          </p:nvSpPr>
          <p:spPr>
            <a:xfrm flipH="false" flipV="false" rot="0">
              <a:off x="0" y="0"/>
              <a:ext cx="4405260" cy="743925"/>
            </a:xfrm>
            <a:custGeom>
              <a:avLst/>
              <a:gdLst/>
              <a:ahLst/>
              <a:cxnLst/>
              <a:rect r="r" b="b" t="t" l="l"/>
              <a:pathLst>
                <a:path h="743925" w="4405260">
                  <a:moveTo>
                    <a:pt x="46286" y="0"/>
                  </a:moveTo>
                  <a:lnTo>
                    <a:pt x="4358974" y="0"/>
                  </a:lnTo>
                  <a:cubicBezTo>
                    <a:pt x="4384537" y="0"/>
                    <a:pt x="4405260" y="20723"/>
                    <a:pt x="4405260" y="46286"/>
                  </a:cubicBezTo>
                  <a:lnTo>
                    <a:pt x="4405260" y="697639"/>
                  </a:lnTo>
                  <a:cubicBezTo>
                    <a:pt x="4405260" y="723202"/>
                    <a:pt x="4384537" y="743925"/>
                    <a:pt x="4358974" y="743925"/>
                  </a:cubicBezTo>
                  <a:lnTo>
                    <a:pt x="46286" y="743925"/>
                  </a:lnTo>
                  <a:cubicBezTo>
                    <a:pt x="20723" y="743925"/>
                    <a:pt x="0" y="723202"/>
                    <a:pt x="0" y="697639"/>
                  </a:cubicBezTo>
                  <a:lnTo>
                    <a:pt x="0" y="46286"/>
                  </a:lnTo>
                  <a:cubicBezTo>
                    <a:pt x="0" y="20723"/>
                    <a:pt x="20723" y="0"/>
                    <a:pt x="46286" y="0"/>
                  </a:cubicBezTo>
                  <a:close/>
                </a:path>
              </a:pathLst>
            </a:custGeom>
            <a:solidFill>
              <a:srgbClr val="000000">
                <a:alpha val="0"/>
              </a:srgbClr>
            </a:solidFill>
            <a:ln w="104775" cap="rnd">
              <a:solidFill>
                <a:srgbClr val="1C5072"/>
              </a:solidFill>
              <a:prstDash val="solid"/>
              <a:round/>
            </a:ln>
          </p:spPr>
        </p:sp>
        <p:sp>
          <p:nvSpPr>
            <p:cNvPr name="TextBox 5" id="5"/>
            <p:cNvSpPr txBox="true"/>
            <p:nvPr/>
          </p:nvSpPr>
          <p:spPr>
            <a:xfrm>
              <a:off x="0" y="-38100"/>
              <a:ext cx="4405260" cy="782025"/>
            </a:xfrm>
            <a:prstGeom prst="rect">
              <a:avLst/>
            </a:prstGeom>
          </p:spPr>
          <p:txBody>
            <a:bodyPr anchor="ctr" rtlCol="false" tIns="50800" lIns="50800" bIns="50800" rIns="50800"/>
            <a:lstStyle/>
            <a:p>
              <a:pPr algn="ctr">
                <a:lnSpc>
                  <a:spcPts val="3359"/>
                </a:lnSpc>
              </a:pPr>
              <a:r>
                <a:rPr lang="en-US" sz="2400">
                  <a:solidFill>
                    <a:srgbClr val="1C5072"/>
                  </a:solidFill>
                  <a:latin typeface="Body Grotesque"/>
                  <a:ea typeface="Body Grotesque"/>
                  <a:cs typeface="Body Grotesque"/>
                  <a:sym typeface="Body Grotesque"/>
                </a:rPr>
                <a:t> </a:t>
              </a:r>
            </a:p>
          </p:txBody>
        </p:sp>
      </p:grpSp>
      <p:sp>
        <p:nvSpPr>
          <p:cNvPr name="TextBox 6" id="6"/>
          <p:cNvSpPr txBox="true"/>
          <p:nvPr/>
        </p:nvSpPr>
        <p:spPr>
          <a:xfrm rot="0">
            <a:off x="1314450" y="1723987"/>
            <a:ext cx="9635460" cy="999489"/>
          </a:xfrm>
          <a:prstGeom prst="rect">
            <a:avLst/>
          </a:prstGeom>
        </p:spPr>
        <p:txBody>
          <a:bodyPr anchor="t" rtlCol="false" tIns="0" lIns="0" bIns="0" rIns="0">
            <a:spAutoFit/>
          </a:bodyPr>
          <a:lstStyle/>
          <a:p>
            <a:pPr algn="l">
              <a:lnSpc>
                <a:spcPts val="7039"/>
              </a:lnSpc>
            </a:pPr>
            <a:r>
              <a:rPr lang="en-US" sz="8799" b="true">
                <a:solidFill>
                  <a:srgbClr val="1C5072"/>
                </a:solidFill>
                <a:latin typeface="Body Grotesque Bold"/>
                <a:ea typeface="Body Grotesque Bold"/>
                <a:cs typeface="Body Grotesque Bold"/>
                <a:sym typeface="Body Grotesque Bold"/>
              </a:rPr>
              <a:t>Components used</a:t>
            </a:r>
          </a:p>
        </p:txBody>
      </p:sp>
      <p:sp>
        <p:nvSpPr>
          <p:cNvPr name="TextBox 7" id="7"/>
          <p:cNvSpPr txBox="true"/>
          <p:nvPr/>
        </p:nvSpPr>
        <p:spPr>
          <a:xfrm rot="0">
            <a:off x="1314450" y="4063350"/>
            <a:ext cx="15269003" cy="838895"/>
          </a:xfrm>
          <a:prstGeom prst="rect">
            <a:avLst/>
          </a:prstGeom>
        </p:spPr>
        <p:txBody>
          <a:bodyPr anchor="t" rtlCol="false" tIns="0" lIns="0" bIns="0" rIns="0">
            <a:spAutoFit/>
          </a:bodyPr>
          <a:lstStyle/>
          <a:p>
            <a:pPr algn="l" marL="1064987" indent="-532493" lvl="1">
              <a:lnSpc>
                <a:spcPts val="6905"/>
              </a:lnSpc>
              <a:buFont typeface="Arial"/>
              <a:buChar char="•"/>
            </a:pPr>
            <a:r>
              <a:rPr lang="en-US" b="true" sz="4932">
                <a:solidFill>
                  <a:srgbClr val="1C5072"/>
                </a:solidFill>
                <a:latin typeface="Body Grotesque Bold"/>
                <a:ea typeface="Body Grotesque Bold"/>
                <a:cs typeface="Body Grotesque Bold"/>
                <a:sym typeface="Body Grotesque Bold"/>
              </a:rPr>
              <a:t>Arduino Uno </a:t>
            </a:r>
          </a:p>
        </p:txBody>
      </p:sp>
      <p:sp>
        <p:nvSpPr>
          <p:cNvPr name="TextBox 8" id="8"/>
          <p:cNvSpPr txBox="true"/>
          <p:nvPr/>
        </p:nvSpPr>
        <p:spPr>
          <a:xfrm rot="0">
            <a:off x="1314450" y="4902982"/>
            <a:ext cx="15269003" cy="838895"/>
          </a:xfrm>
          <a:prstGeom prst="rect">
            <a:avLst/>
          </a:prstGeom>
        </p:spPr>
        <p:txBody>
          <a:bodyPr anchor="t" rtlCol="false" tIns="0" lIns="0" bIns="0" rIns="0">
            <a:spAutoFit/>
          </a:bodyPr>
          <a:lstStyle/>
          <a:p>
            <a:pPr algn="l" marL="1064987" indent="-532493" lvl="1">
              <a:lnSpc>
                <a:spcPts val="6905"/>
              </a:lnSpc>
              <a:buFont typeface="Arial"/>
              <a:buChar char="•"/>
            </a:pPr>
            <a:r>
              <a:rPr lang="en-US" b="true" sz="4932">
                <a:solidFill>
                  <a:srgbClr val="1C5072"/>
                </a:solidFill>
                <a:latin typeface="Body Grotesque Bold"/>
                <a:ea typeface="Body Grotesque Bold"/>
                <a:cs typeface="Body Grotesque Bold"/>
                <a:sym typeface="Body Grotesque Bold"/>
              </a:rPr>
              <a:t>LED Strip</a:t>
            </a:r>
          </a:p>
        </p:txBody>
      </p:sp>
      <p:sp>
        <p:nvSpPr>
          <p:cNvPr name="TextBox 9" id="9"/>
          <p:cNvSpPr txBox="true"/>
          <p:nvPr/>
        </p:nvSpPr>
        <p:spPr>
          <a:xfrm rot="0">
            <a:off x="1314450" y="5743436"/>
            <a:ext cx="15269003" cy="838895"/>
          </a:xfrm>
          <a:prstGeom prst="rect">
            <a:avLst/>
          </a:prstGeom>
        </p:spPr>
        <p:txBody>
          <a:bodyPr anchor="t" rtlCol="false" tIns="0" lIns="0" bIns="0" rIns="0">
            <a:spAutoFit/>
          </a:bodyPr>
          <a:lstStyle/>
          <a:p>
            <a:pPr algn="l" marL="1064987" indent="-532493" lvl="1">
              <a:lnSpc>
                <a:spcPts val="6905"/>
              </a:lnSpc>
              <a:buFont typeface="Arial"/>
              <a:buChar char="•"/>
            </a:pPr>
            <a:r>
              <a:rPr lang="en-US" b="true" sz="4932">
                <a:solidFill>
                  <a:srgbClr val="1C5072"/>
                </a:solidFill>
                <a:latin typeface="Body Grotesque Bold"/>
                <a:ea typeface="Body Grotesque Bold"/>
                <a:cs typeface="Body Grotesque Bold"/>
                <a:sym typeface="Body Grotesque Bold"/>
              </a:rPr>
              <a:t>CPU Fan</a:t>
            </a:r>
          </a:p>
        </p:txBody>
      </p:sp>
      <p:sp>
        <p:nvSpPr>
          <p:cNvPr name="TextBox 10" id="10"/>
          <p:cNvSpPr txBox="true"/>
          <p:nvPr/>
        </p:nvSpPr>
        <p:spPr>
          <a:xfrm rot="0">
            <a:off x="1314450" y="6583889"/>
            <a:ext cx="15269003" cy="838895"/>
          </a:xfrm>
          <a:prstGeom prst="rect">
            <a:avLst/>
          </a:prstGeom>
        </p:spPr>
        <p:txBody>
          <a:bodyPr anchor="t" rtlCol="false" tIns="0" lIns="0" bIns="0" rIns="0">
            <a:spAutoFit/>
          </a:bodyPr>
          <a:lstStyle/>
          <a:p>
            <a:pPr algn="l" marL="1064987" indent="-532493" lvl="1">
              <a:lnSpc>
                <a:spcPts val="6905"/>
              </a:lnSpc>
              <a:buFont typeface="Arial"/>
              <a:buChar char="•"/>
            </a:pPr>
            <a:r>
              <a:rPr lang="en-US" b="true" sz="4932">
                <a:solidFill>
                  <a:srgbClr val="1C5072"/>
                </a:solidFill>
                <a:latin typeface="Body Grotesque Bold"/>
                <a:ea typeface="Body Grotesque Bold"/>
                <a:cs typeface="Body Grotesque Bold"/>
                <a:sym typeface="Body Grotesque Bold"/>
              </a:rPr>
              <a:t>Relay</a:t>
            </a:r>
          </a:p>
        </p:txBody>
      </p:sp>
      <p:sp>
        <p:nvSpPr>
          <p:cNvPr name="TextBox 11" id="11"/>
          <p:cNvSpPr txBox="true"/>
          <p:nvPr/>
        </p:nvSpPr>
        <p:spPr>
          <a:xfrm rot="0">
            <a:off x="1314450" y="7424342"/>
            <a:ext cx="15269003" cy="838895"/>
          </a:xfrm>
          <a:prstGeom prst="rect">
            <a:avLst/>
          </a:prstGeom>
        </p:spPr>
        <p:txBody>
          <a:bodyPr anchor="t" rtlCol="false" tIns="0" lIns="0" bIns="0" rIns="0">
            <a:spAutoFit/>
          </a:bodyPr>
          <a:lstStyle/>
          <a:p>
            <a:pPr algn="l" marL="1064987" indent="-532493" lvl="1">
              <a:lnSpc>
                <a:spcPts val="6905"/>
              </a:lnSpc>
              <a:buFont typeface="Arial"/>
              <a:buChar char="•"/>
            </a:pPr>
            <a:r>
              <a:rPr lang="en-US" b="true" sz="4932">
                <a:solidFill>
                  <a:srgbClr val="1C5072"/>
                </a:solidFill>
                <a:latin typeface="Body Grotesque Bold"/>
                <a:ea typeface="Body Grotesque Bold"/>
                <a:cs typeface="Body Grotesque Bold"/>
                <a:sym typeface="Body Grotesque Bold"/>
              </a:rPr>
              <a:t>DTMF Module</a:t>
            </a:r>
          </a:p>
        </p:txBody>
      </p:sp>
      <p:sp>
        <p:nvSpPr>
          <p:cNvPr name="TextBox 12" id="12"/>
          <p:cNvSpPr txBox="true"/>
          <p:nvPr/>
        </p:nvSpPr>
        <p:spPr>
          <a:xfrm rot="0">
            <a:off x="1314450" y="8267019"/>
            <a:ext cx="15269003" cy="838895"/>
          </a:xfrm>
          <a:prstGeom prst="rect">
            <a:avLst/>
          </a:prstGeom>
        </p:spPr>
        <p:txBody>
          <a:bodyPr anchor="t" rtlCol="false" tIns="0" lIns="0" bIns="0" rIns="0">
            <a:spAutoFit/>
          </a:bodyPr>
          <a:lstStyle/>
          <a:p>
            <a:pPr algn="l" marL="1064987" indent="-532493" lvl="1">
              <a:lnSpc>
                <a:spcPts val="6905"/>
              </a:lnSpc>
              <a:buFont typeface="Arial"/>
              <a:buChar char="•"/>
            </a:pPr>
            <a:r>
              <a:rPr lang="en-US" b="true" sz="4932">
                <a:solidFill>
                  <a:srgbClr val="1C5072"/>
                </a:solidFill>
                <a:latin typeface="Body Grotesque Bold"/>
                <a:ea typeface="Body Grotesque Bold"/>
                <a:cs typeface="Body Grotesque Bold"/>
                <a:sym typeface="Body Grotesque Bold"/>
              </a:rPr>
              <a:t>Aux Cable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90000"/>
            </a:blip>
            <a:stretch>
              <a:fillRect l="0" t="-9222" r="0" b="-9222"/>
            </a:stretch>
          </a:blipFill>
        </p:spPr>
      </p:sp>
      <p:grpSp>
        <p:nvGrpSpPr>
          <p:cNvPr name="Group 3" id="3"/>
          <p:cNvGrpSpPr/>
          <p:nvPr/>
        </p:nvGrpSpPr>
        <p:grpSpPr>
          <a:xfrm rot="0">
            <a:off x="780890" y="644750"/>
            <a:ext cx="16726220" cy="1512843"/>
            <a:chOff x="0" y="0"/>
            <a:chExt cx="4405260" cy="398444"/>
          </a:xfrm>
        </p:grpSpPr>
        <p:sp>
          <p:nvSpPr>
            <p:cNvPr name="Freeform 4" id="4"/>
            <p:cNvSpPr/>
            <p:nvPr/>
          </p:nvSpPr>
          <p:spPr>
            <a:xfrm flipH="false" flipV="false" rot="0">
              <a:off x="0" y="0"/>
              <a:ext cx="4405260" cy="398444"/>
            </a:xfrm>
            <a:custGeom>
              <a:avLst/>
              <a:gdLst/>
              <a:ahLst/>
              <a:cxnLst/>
              <a:rect r="r" b="b" t="t" l="l"/>
              <a:pathLst>
                <a:path h="398444" w="4405260">
                  <a:moveTo>
                    <a:pt x="46286" y="0"/>
                  </a:moveTo>
                  <a:lnTo>
                    <a:pt x="4358974" y="0"/>
                  </a:lnTo>
                  <a:cubicBezTo>
                    <a:pt x="4384537" y="0"/>
                    <a:pt x="4405260" y="20723"/>
                    <a:pt x="4405260" y="46286"/>
                  </a:cubicBezTo>
                  <a:lnTo>
                    <a:pt x="4405260" y="352158"/>
                  </a:lnTo>
                  <a:cubicBezTo>
                    <a:pt x="4405260" y="377721"/>
                    <a:pt x="4384537" y="398444"/>
                    <a:pt x="4358974" y="398444"/>
                  </a:cubicBezTo>
                  <a:lnTo>
                    <a:pt x="46286" y="398444"/>
                  </a:lnTo>
                  <a:cubicBezTo>
                    <a:pt x="20723" y="398444"/>
                    <a:pt x="0" y="377721"/>
                    <a:pt x="0" y="352158"/>
                  </a:cubicBezTo>
                  <a:lnTo>
                    <a:pt x="0" y="46286"/>
                  </a:lnTo>
                  <a:cubicBezTo>
                    <a:pt x="0" y="20723"/>
                    <a:pt x="20723" y="0"/>
                    <a:pt x="46286" y="0"/>
                  </a:cubicBezTo>
                  <a:close/>
                </a:path>
              </a:pathLst>
            </a:custGeom>
            <a:solidFill>
              <a:srgbClr val="000000">
                <a:alpha val="0"/>
              </a:srgbClr>
            </a:solidFill>
            <a:ln w="85725" cap="rnd">
              <a:solidFill>
                <a:srgbClr val="1C5072"/>
              </a:solidFill>
              <a:prstDash val="solid"/>
              <a:round/>
            </a:ln>
          </p:spPr>
        </p:sp>
        <p:sp>
          <p:nvSpPr>
            <p:cNvPr name="TextBox 5" id="5"/>
            <p:cNvSpPr txBox="true"/>
            <p:nvPr/>
          </p:nvSpPr>
          <p:spPr>
            <a:xfrm>
              <a:off x="0" y="-38100"/>
              <a:ext cx="4405260" cy="436544"/>
            </a:xfrm>
            <a:prstGeom prst="rect">
              <a:avLst/>
            </a:prstGeom>
          </p:spPr>
          <p:txBody>
            <a:bodyPr anchor="ctr" rtlCol="false" tIns="50800" lIns="50800" bIns="50800" rIns="50800"/>
            <a:lstStyle/>
            <a:p>
              <a:pPr algn="ctr">
                <a:lnSpc>
                  <a:spcPts val="3359"/>
                </a:lnSpc>
              </a:pPr>
            </a:p>
          </p:txBody>
        </p:sp>
      </p:grpSp>
      <p:sp>
        <p:nvSpPr>
          <p:cNvPr name="Freeform 6" id="6"/>
          <p:cNvSpPr/>
          <p:nvPr/>
        </p:nvSpPr>
        <p:spPr>
          <a:xfrm flipH="false" flipV="false" rot="0">
            <a:off x="3493371" y="3480316"/>
            <a:ext cx="11301259" cy="6356958"/>
          </a:xfrm>
          <a:custGeom>
            <a:avLst/>
            <a:gdLst/>
            <a:ahLst/>
            <a:cxnLst/>
            <a:rect r="r" b="b" t="t" l="l"/>
            <a:pathLst>
              <a:path h="6356958" w="11301259">
                <a:moveTo>
                  <a:pt x="0" y="0"/>
                </a:moveTo>
                <a:lnTo>
                  <a:pt x="11301258" y="0"/>
                </a:lnTo>
                <a:lnTo>
                  <a:pt x="11301258" y="6356958"/>
                </a:lnTo>
                <a:lnTo>
                  <a:pt x="0" y="6356958"/>
                </a:lnTo>
                <a:lnTo>
                  <a:pt x="0" y="0"/>
                </a:lnTo>
                <a:close/>
              </a:path>
            </a:pathLst>
          </a:custGeom>
          <a:blipFill>
            <a:blip r:embed="rId3"/>
            <a:stretch>
              <a:fillRect l="0" t="0" r="0" b="0"/>
            </a:stretch>
          </a:blipFill>
        </p:spPr>
      </p:sp>
      <p:sp>
        <p:nvSpPr>
          <p:cNvPr name="TextBox 7" id="7"/>
          <p:cNvSpPr txBox="true"/>
          <p:nvPr/>
        </p:nvSpPr>
        <p:spPr>
          <a:xfrm rot="0">
            <a:off x="13806186" y="9069705"/>
            <a:ext cx="3167364" cy="396240"/>
          </a:xfrm>
          <a:prstGeom prst="rect">
            <a:avLst/>
          </a:prstGeom>
        </p:spPr>
        <p:txBody>
          <a:bodyPr anchor="t" rtlCol="false" tIns="0" lIns="0" bIns="0" rIns="0">
            <a:spAutoFit/>
          </a:bodyPr>
          <a:lstStyle/>
          <a:p>
            <a:pPr algn="r">
              <a:lnSpc>
                <a:spcPts val="3359"/>
              </a:lnSpc>
            </a:pPr>
            <a:r>
              <a:rPr lang="en-US" sz="2400">
                <a:solidFill>
                  <a:srgbClr val="1C5072"/>
                </a:solidFill>
                <a:latin typeface="Body Grotesque"/>
                <a:ea typeface="Body Grotesque"/>
                <a:cs typeface="Body Grotesque"/>
                <a:sym typeface="Body Grotesque"/>
              </a:rPr>
              <a:t>6</a:t>
            </a:r>
          </a:p>
        </p:txBody>
      </p:sp>
      <p:sp>
        <p:nvSpPr>
          <p:cNvPr name="TextBox 8" id="8"/>
          <p:cNvSpPr txBox="true"/>
          <p:nvPr/>
        </p:nvSpPr>
        <p:spPr>
          <a:xfrm rot="0">
            <a:off x="4921508" y="1068115"/>
            <a:ext cx="9635460" cy="999489"/>
          </a:xfrm>
          <a:prstGeom prst="rect">
            <a:avLst/>
          </a:prstGeom>
        </p:spPr>
        <p:txBody>
          <a:bodyPr anchor="t" rtlCol="false" tIns="0" lIns="0" bIns="0" rIns="0">
            <a:spAutoFit/>
          </a:bodyPr>
          <a:lstStyle/>
          <a:p>
            <a:pPr algn="l">
              <a:lnSpc>
                <a:spcPts val="7039"/>
              </a:lnSpc>
            </a:pPr>
            <a:r>
              <a:rPr lang="en-US" sz="8799" b="true">
                <a:solidFill>
                  <a:srgbClr val="1C5072"/>
                </a:solidFill>
                <a:latin typeface="Body Grotesque Bold"/>
                <a:ea typeface="Body Grotesque Bold"/>
                <a:cs typeface="Body Grotesque Bold"/>
                <a:sym typeface="Body Grotesque Bold"/>
              </a:rPr>
              <a:t>Block Diagram</a:t>
            </a:r>
          </a:p>
        </p:txBody>
      </p:sp>
      <p:sp>
        <p:nvSpPr>
          <p:cNvPr name="TextBox 9" id="9"/>
          <p:cNvSpPr txBox="true"/>
          <p:nvPr/>
        </p:nvSpPr>
        <p:spPr>
          <a:xfrm rot="0">
            <a:off x="6368761" y="2348309"/>
            <a:ext cx="5550477" cy="846257"/>
          </a:xfrm>
          <a:prstGeom prst="rect">
            <a:avLst/>
          </a:prstGeom>
        </p:spPr>
        <p:txBody>
          <a:bodyPr anchor="t" rtlCol="false" tIns="0" lIns="0" bIns="0" rIns="0">
            <a:spAutoFit/>
          </a:bodyPr>
          <a:lstStyle/>
          <a:p>
            <a:pPr algn="ctr">
              <a:lnSpc>
                <a:spcPts val="6905"/>
              </a:lnSpc>
              <a:spcBef>
                <a:spcPct val="0"/>
              </a:spcBef>
            </a:pPr>
            <a:r>
              <a:rPr lang="en-US" b="true" sz="4932" u="sng">
                <a:solidFill>
                  <a:srgbClr val="1C5072"/>
                </a:solidFill>
                <a:latin typeface="Body Grotesque Bold"/>
                <a:ea typeface="Body Grotesque Bold"/>
                <a:cs typeface="Body Grotesque Bold"/>
                <a:sym typeface="Body Grotesque Bold"/>
                <a:hlinkClick r:id="rId4" tooltip="https://www.canva.com/design/DAGSJHppkBo/KQUTFuJdm9G2TDeQRgimwQ/view?utm_content=DAGSJHppkBo&amp;utm_campaign=designshare&amp;utm_medium=link&amp;utm_source=editor"/>
              </a:rPr>
              <a:t>Link for the Image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644750"/>
            <a:ext cx="16726220" cy="2824589"/>
            <a:chOff x="0" y="0"/>
            <a:chExt cx="4405260" cy="743925"/>
          </a:xfrm>
        </p:grpSpPr>
        <p:sp>
          <p:nvSpPr>
            <p:cNvPr name="Freeform 4" id="4"/>
            <p:cNvSpPr/>
            <p:nvPr/>
          </p:nvSpPr>
          <p:spPr>
            <a:xfrm flipH="false" flipV="false" rot="0">
              <a:off x="0" y="0"/>
              <a:ext cx="4405260" cy="743925"/>
            </a:xfrm>
            <a:custGeom>
              <a:avLst/>
              <a:gdLst/>
              <a:ahLst/>
              <a:cxnLst/>
              <a:rect r="r" b="b" t="t" l="l"/>
              <a:pathLst>
                <a:path h="743925" w="4405260">
                  <a:moveTo>
                    <a:pt x="46286" y="0"/>
                  </a:moveTo>
                  <a:lnTo>
                    <a:pt x="4358974" y="0"/>
                  </a:lnTo>
                  <a:cubicBezTo>
                    <a:pt x="4384537" y="0"/>
                    <a:pt x="4405260" y="20723"/>
                    <a:pt x="4405260" y="46286"/>
                  </a:cubicBezTo>
                  <a:lnTo>
                    <a:pt x="4405260" y="697639"/>
                  </a:lnTo>
                  <a:cubicBezTo>
                    <a:pt x="4405260" y="723202"/>
                    <a:pt x="4384537" y="743925"/>
                    <a:pt x="4358974" y="743925"/>
                  </a:cubicBezTo>
                  <a:lnTo>
                    <a:pt x="46286" y="743925"/>
                  </a:lnTo>
                  <a:cubicBezTo>
                    <a:pt x="20723" y="743925"/>
                    <a:pt x="0" y="723202"/>
                    <a:pt x="0" y="697639"/>
                  </a:cubicBezTo>
                  <a:lnTo>
                    <a:pt x="0" y="46286"/>
                  </a:lnTo>
                  <a:cubicBezTo>
                    <a:pt x="0" y="20723"/>
                    <a:pt x="20723" y="0"/>
                    <a:pt x="46286" y="0"/>
                  </a:cubicBezTo>
                  <a:close/>
                </a:path>
              </a:pathLst>
            </a:custGeom>
            <a:solidFill>
              <a:srgbClr val="000000">
                <a:alpha val="0"/>
              </a:srgbClr>
            </a:solidFill>
            <a:ln w="104775" cap="rnd">
              <a:solidFill>
                <a:srgbClr val="1C5072"/>
              </a:solidFill>
              <a:prstDash val="solid"/>
              <a:round/>
            </a:ln>
          </p:spPr>
        </p:sp>
        <p:sp>
          <p:nvSpPr>
            <p:cNvPr name="TextBox 5" id="5"/>
            <p:cNvSpPr txBox="true"/>
            <p:nvPr/>
          </p:nvSpPr>
          <p:spPr>
            <a:xfrm>
              <a:off x="0" y="-38100"/>
              <a:ext cx="4405260" cy="782025"/>
            </a:xfrm>
            <a:prstGeom prst="rect">
              <a:avLst/>
            </a:prstGeom>
          </p:spPr>
          <p:txBody>
            <a:bodyPr anchor="ctr" rtlCol="false" tIns="50800" lIns="50800" bIns="50800" rIns="50800"/>
            <a:lstStyle/>
            <a:p>
              <a:pPr algn="ctr">
                <a:lnSpc>
                  <a:spcPts val="3359"/>
                </a:lnSpc>
              </a:pPr>
              <a:r>
                <a:rPr lang="en-US" sz="2400">
                  <a:solidFill>
                    <a:srgbClr val="1C5072"/>
                  </a:solidFill>
                  <a:latin typeface="Body Grotesque"/>
                  <a:ea typeface="Body Grotesque"/>
                  <a:cs typeface="Body Grotesque"/>
                  <a:sym typeface="Body Grotesque"/>
                </a:rPr>
                <a:t> </a:t>
              </a:r>
            </a:p>
          </p:txBody>
        </p:sp>
      </p:grpSp>
      <p:sp>
        <p:nvSpPr>
          <p:cNvPr name="TextBox 6" id="6"/>
          <p:cNvSpPr txBox="true"/>
          <p:nvPr/>
        </p:nvSpPr>
        <p:spPr>
          <a:xfrm rot="0">
            <a:off x="1314450" y="1723987"/>
            <a:ext cx="14212997" cy="999489"/>
          </a:xfrm>
          <a:prstGeom prst="rect">
            <a:avLst/>
          </a:prstGeom>
        </p:spPr>
        <p:txBody>
          <a:bodyPr anchor="t" rtlCol="false" tIns="0" lIns="0" bIns="0" rIns="0">
            <a:spAutoFit/>
          </a:bodyPr>
          <a:lstStyle/>
          <a:p>
            <a:pPr algn="l">
              <a:lnSpc>
                <a:spcPts val="7039"/>
              </a:lnSpc>
            </a:pPr>
            <a:r>
              <a:rPr lang="en-US" sz="8799" b="true">
                <a:solidFill>
                  <a:srgbClr val="1C5072"/>
                </a:solidFill>
                <a:latin typeface="Body Grotesque Bold"/>
                <a:ea typeface="Body Grotesque Bold"/>
                <a:cs typeface="Body Grotesque Bold"/>
                <a:sym typeface="Body Grotesque Bold"/>
              </a:rPr>
              <a:t>MATLAB Simulation</a:t>
            </a:r>
          </a:p>
        </p:txBody>
      </p:sp>
      <p:sp>
        <p:nvSpPr>
          <p:cNvPr name="TextBox 7" id="7"/>
          <p:cNvSpPr txBox="true"/>
          <p:nvPr/>
        </p:nvSpPr>
        <p:spPr>
          <a:xfrm rot="0">
            <a:off x="460404" y="4056336"/>
            <a:ext cx="16123050" cy="686435"/>
          </a:xfrm>
          <a:prstGeom prst="rect">
            <a:avLst/>
          </a:prstGeom>
        </p:spPr>
        <p:txBody>
          <a:bodyPr anchor="t" rtlCol="false" tIns="0" lIns="0" bIns="0" rIns="0">
            <a:spAutoFit/>
          </a:bodyPr>
          <a:lstStyle/>
          <a:p>
            <a:pPr algn="l" marL="885189" indent="-442594" lvl="1">
              <a:lnSpc>
                <a:spcPts val="5739"/>
              </a:lnSpc>
              <a:buFont typeface="Arial"/>
              <a:buChar char="•"/>
            </a:pPr>
            <a:r>
              <a:rPr lang="en-US" b="true" sz="4099">
                <a:solidFill>
                  <a:srgbClr val="1C5072"/>
                </a:solidFill>
                <a:latin typeface="Body Grotesque Bold"/>
                <a:ea typeface="Body Grotesque Bold"/>
                <a:cs typeface="Body Grotesque Bold"/>
                <a:sym typeface="Body Grotesque Bold"/>
              </a:rPr>
              <a:t>Concept behind: FFT and Hamming Window</a:t>
            </a:r>
          </a:p>
        </p:txBody>
      </p:sp>
      <p:sp>
        <p:nvSpPr>
          <p:cNvPr name="TextBox 8" id="8"/>
          <p:cNvSpPr txBox="true"/>
          <p:nvPr/>
        </p:nvSpPr>
        <p:spPr>
          <a:xfrm rot="0">
            <a:off x="460404" y="4897999"/>
            <a:ext cx="17046706" cy="686435"/>
          </a:xfrm>
          <a:prstGeom prst="rect">
            <a:avLst/>
          </a:prstGeom>
        </p:spPr>
        <p:txBody>
          <a:bodyPr anchor="t" rtlCol="false" tIns="0" lIns="0" bIns="0" rIns="0">
            <a:spAutoFit/>
          </a:bodyPr>
          <a:lstStyle/>
          <a:p>
            <a:pPr algn="l" marL="885189" indent="-442594" lvl="1">
              <a:lnSpc>
                <a:spcPts val="5739"/>
              </a:lnSpc>
              <a:buFont typeface="Arial"/>
              <a:buChar char="•"/>
            </a:pPr>
            <a:r>
              <a:rPr lang="en-US" b="true" sz="4099">
                <a:solidFill>
                  <a:srgbClr val="1C5072"/>
                </a:solidFill>
                <a:latin typeface="Body Grotesque Bold"/>
                <a:ea typeface="Body Grotesque Bold"/>
                <a:cs typeface="Body Grotesque Bold"/>
                <a:sym typeface="Body Grotesque Bold"/>
              </a:rPr>
              <a:t>DTMF Signal Generation and Frequency Spectrum Plotting</a:t>
            </a:r>
          </a:p>
        </p:txBody>
      </p:sp>
      <p:sp>
        <p:nvSpPr>
          <p:cNvPr name="TextBox 9" id="9"/>
          <p:cNvSpPr txBox="true"/>
          <p:nvPr/>
        </p:nvSpPr>
        <p:spPr>
          <a:xfrm rot="0">
            <a:off x="460404" y="5742084"/>
            <a:ext cx="17598381" cy="683342"/>
          </a:xfrm>
          <a:prstGeom prst="rect">
            <a:avLst/>
          </a:prstGeom>
        </p:spPr>
        <p:txBody>
          <a:bodyPr anchor="t" rtlCol="false" tIns="0" lIns="0" bIns="0" rIns="0">
            <a:spAutoFit/>
          </a:bodyPr>
          <a:lstStyle/>
          <a:p>
            <a:pPr algn="l" marL="884959" indent="-442479" lvl="1">
              <a:lnSpc>
                <a:spcPts val="5738"/>
              </a:lnSpc>
              <a:buFont typeface="Arial"/>
              <a:buChar char="•"/>
            </a:pPr>
            <a:r>
              <a:rPr lang="en-US" b="true" sz="4098">
                <a:solidFill>
                  <a:srgbClr val="1C5072"/>
                </a:solidFill>
                <a:latin typeface="Body Grotesque Bold"/>
                <a:ea typeface="Body Grotesque Bold"/>
                <a:cs typeface="Body Grotesque Bold"/>
                <a:sym typeface="Body Grotesque Bold"/>
              </a:rPr>
              <a:t>Enhanced DTMF Signal Generation, Decoding, Frequency Detection</a:t>
            </a:r>
          </a:p>
        </p:txBody>
      </p:sp>
      <p:sp>
        <p:nvSpPr>
          <p:cNvPr name="TextBox 10" id="10"/>
          <p:cNvSpPr txBox="true"/>
          <p:nvPr/>
        </p:nvSpPr>
        <p:spPr>
          <a:xfrm rot="0">
            <a:off x="460404" y="6576875"/>
            <a:ext cx="17598381" cy="686435"/>
          </a:xfrm>
          <a:prstGeom prst="rect">
            <a:avLst/>
          </a:prstGeom>
        </p:spPr>
        <p:txBody>
          <a:bodyPr anchor="t" rtlCol="false" tIns="0" lIns="0" bIns="0" rIns="0">
            <a:spAutoFit/>
          </a:bodyPr>
          <a:lstStyle/>
          <a:p>
            <a:pPr algn="l" marL="885189" indent="-442594" lvl="1">
              <a:lnSpc>
                <a:spcPts val="5739"/>
              </a:lnSpc>
              <a:buFont typeface="Arial"/>
              <a:buChar char="•"/>
            </a:pPr>
            <a:r>
              <a:rPr lang="en-US" b="true" sz="4099">
                <a:solidFill>
                  <a:srgbClr val="1C5072"/>
                </a:solidFill>
                <a:latin typeface="Body Grotesque Bold"/>
                <a:ea typeface="Body Grotesque Bold"/>
                <a:cs typeface="Body Grotesque Bold"/>
                <a:sym typeface="Body Grotesque Bold"/>
              </a:rPr>
              <a:t>Interactive keyboard input and DTMF signal (sound) generation</a:t>
            </a:r>
          </a:p>
        </p:txBody>
      </p:sp>
      <p:sp>
        <p:nvSpPr>
          <p:cNvPr name="TextBox 11" id="11"/>
          <p:cNvSpPr txBox="true"/>
          <p:nvPr/>
        </p:nvSpPr>
        <p:spPr>
          <a:xfrm rot="0">
            <a:off x="460404" y="7417329"/>
            <a:ext cx="16123050" cy="686435"/>
          </a:xfrm>
          <a:prstGeom prst="rect">
            <a:avLst/>
          </a:prstGeom>
        </p:spPr>
        <p:txBody>
          <a:bodyPr anchor="t" rtlCol="false" tIns="0" lIns="0" bIns="0" rIns="0">
            <a:spAutoFit/>
          </a:bodyPr>
          <a:lstStyle/>
          <a:p>
            <a:pPr algn="l" marL="885189" indent="-442594" lvl="1">
              <a:lnSpc>
                <a:spcPts val="5739"/>
              </a:lnSpc>
              <a:buFont typeface="Arial"/>
              <a:buChar char="•"/>
            </a:pPr>
            <a:r>
              <a:rPr lang="en-US" b="true" sz="4099">
                <a:solidFill>
                  <a:srgbClr val="1C5072"/>
                </a:solidFill>
                <a:latin typeface="Body Grotesque Bold"/>
                <a:ea typeface="Body Grotesque Bold"/>
                <a:cs typeface="Body Grotesque Bold"/>
                <a:sym typeface="Body Grotesque Bold"/>
              </a:rPr>
              <a:t>Interactive GUI-Based DTMF Keypad Code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644750"/>
            <a:ext cx="16726220" cy="8831984"/>
            <a:chOff x="0" y="0"/>
            <a:chExt cx="4405260" cy="2326119"/>
          </a:xfrm>
        </p:grpSpPr>
        <p:sp>
          <p:nvSpPr>
            <p:cNvPr name="Freeform 4" id="4"/>
            <p:cNvSpPr/>
            <p:nvPr/>
          </p:nvSpPr>
          <p:spPr>
            <a:xfrm flipH="false" flipV="false" rot="0">
              <a:off x="0" y="0"/>
              <a:ext cx="4405260" cy="2326119"/>
            </a:xfrm>
            <a:custGeom>
              <a:avLst/>
              <a:gdLst/>
              <a:ahLst/>
              <a:cxnLst/>
              <a:rect r="r" b="b" t="t" l="l"/>
              <a:pathLst>
                <a:path h="2326119" w="4405260">
                  <a:moveTo>
                    <a:pt x="46286" y="0"/>
                  </a:moveTo>
                  <a:lnTo>
                    <a:pt x="4358974" y="0"/>
                  </a:lnTo>
                  <a:cubicBezTo>
                    <a:pt x="4384537" y="0"/>
                    <a:pt x="4405260" y="20723"/>
                    <a:pt x="4405260" y="46286"/>
                  </a:cubicBezTo>
                  <a:lnTo>
                    <a:pt x="4405260" y="2279833"/>
                  </a:lnTo>
                  <a:cubicBezTo>
                    <a:pt x="4405260" y="2305396"/>
                    <a:pt x="4384537" y="2326119"/>
                    <a:pt x="4358974" y="2326119"/>
                  </a:cubicBezTo>
                  <a:lnTo>
                    <a:pt x="46286" y="2326119"/>
                  </a:lnTo>
                  <a:cubicBezTo>
                    <a:pt x="20723" y="2326119"/>
                    <a:pt x="0" y="2305396"/>
                    <a:pt x="0" y="2279833"/>
                  </a:cubicBezTo>
                  <a:lnTo>
                    <a:pt x="0" y="46286"/>
                  </a:lnTo>
                  <a:cubicBezTo>
                    <a:pt x="0" y="20723"/>
                    <a:pt x="20723" y="0"/>
                    <a:pt x="46286" y="0"/>
                  </a:cubicBezTo>
                  <a:close/>
                </a:path>
              </a:pathLst>
            </a:custGeom>
            <a:solidFill>
              <a:srgbClr val="000000">
                <a:alpha val="0"/>
              </a:srgbClr>
            </a:solidFill>
            <a:ln w="104775" cap="rnd">
              <a:solidFill>
                <a:srgbClr val="1C5072"/>
              </a:solidFill>
              <a:prstDash val="solid"/>
              <a:round/>
            </a:ln>
          </p:spPr>
        </p:sp>
        <p:sp>
          <p:nvSpPr>
            <p:cNvPr name="TextBox 5" id="5"/>
            <p:cNvSpPr txBox="true"/>
            <p:nvPr/>
          </p:nvSpPr>
          <p:spPr>
            <a:xfrm>
              <a:off x="0" y="-38100"/>
              <a:ext cx="4405260" cy="2364219"/>
            </a:xfrm>
            <a:prstGeom prst="rect">
              <a:avLst/>
            </a:prstGeom>
          </p:spPr>
          <p:txBody>
            <a:bodyPr anchor="ctr" rtlCol="false" tIns="50800" lIns="50800" bIns="50800" rIns="50800"/>
            <a:lstStyle/>
            <a:p>
              <a:pPr algn="ctr">
                <a:lnSpc>
                  <a:spcPts val="3359"/>
                </a:lnSpc>
              </a:pPr>
              <a:r>
                <a:rPr lang="en-US" sz="2400">
                  <a:solidFill>
                    <a:srgbClr val="1C5072"/>
                  </a:solidFill>
                  <a:latin typeface="Body Grotesque"/>
                  <a:ea typeface="Body Grotesque"/>
                  <a:cs typeface="Body Grotesque"/>
                  <a:sym typeface="Body Grotesque"/>
                </a:rPr>
                <a:t> </a:t>
              </a:r>
            </a:p>
          </p:txBody>
        </p:sp>
      </p:grpSp>
      <p:sp>
        <p:nvSpPr>
          <p:cNvPr name="TextBox 6" id="6"/>
          <p:cNvSpPr txBox="true"/>
          <p:nvPr/>
        </p:nvSpPr>
        <p:spPr>
          <a:xfrm rot="0">
            <a:off x="4166782" y="4586104"/>
            <a:ext cx="9954437" cy="1425527"/>
          </a:xfrm>
          <a:prstGeom prst="rect">
            <a:avLst/>
          </a:prstGeom>
        </p:spPr>
        <p:txBody>
          <a:bodyPr anchor="t" rtlCol="false" tIns="0" lIns="0" bIns="0" rIns="0">
            <a:spAutoFit/>
          </a:bodyPr>
          <a:lstStyle/>
          <a:p>
            <a:pPr algn="l">
              <a:lnSpc>
                <a:spcPts val="9999"/>
              </a:lnSpc>
            </a:pPr>
            <a:r>
              <a:rPr lang="en-US" sz="12499" b="true">
                <a:solidFill>
                  <a:srgbClr val="1C5072"/>
                </a:solidFill>
                <a:latin typeface="Body Grotesque Bold"/>
                <a:ea typeface="Body Grotesque Bold"/>
                <a:cs typeface="Body Grotesque Bold"/>
                <a:sym typeface="Body Grotesque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DAGSI8jkZEg</dc:identifier>
  <dcterms:modified xsi:type="dcterms:W3CDTF">2011-08-01T06:04:30Z</dcterms:modified>
  <cp:revision>1</cp:revision>
  <dc:title>Project Proposal</dc:title>
</cp:coreProperties>
</file>

<file path=docProps/thumbnail.jpeg>
</file>